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0" r:id="rId1"/>
  </p:sldMasterIdLst>
  <p:notesMasterIdLst>
    <p:notesMasterId r:id="rId14"/>
  </p:notesMasterIdLst>
  <p:sldIdLst>
    <p:sldId id="256" r:id="rId2"/>
    <p:sldId id="259" r:id="rId3"/>
    <p:sldId id="290" r:id="rId4"/>
    <p:sldId id="326" r:id="rId5"/>
    <p:sldId id="327" r:id="rId6"/>
    <p:sldId id="331" r:id="rId7"/>
    <p:sldId id="1200" r:id="rId8"/>
    <p:sldId id="1230" r:id="rId9"/>
    <p:sldId id="1231" r:id="rId10"/>
    <p:sldId id="335" r:id="rId11"/>
    <p:sldId id="1228" r:id="rId12"/>
    <p:sldId id="340"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06" autoAdjust="0"/>
    <p:restoredTop sz="94291" autoAdjust="0"/>
  </p:normalViewPr>
  <p:slideViewPr>
    <p:cSldViewPr snapToGrid="0">
      <p:cViewPr varScale="1">
        <p:scale>
          <a:sx n="73" d="100"/>
          <a:sy n="73" d="100"/>
        </p:scale>
        <p:origin x="630"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CEDCAE01-1689-48AD-B35A-0F08F4096F37}"/>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577ACF86-B11C-4C50-BE14-0E809EA84846}"/>
              </a:ext>
            </a:extLst>
          </p:cNvPr>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FF02157-5F9F-4A66-B281-55075486591F}" type="datetimeFigureOut">
              <a:rPr lang="en-US" smtClean="0"/>
              <a:t>1/15/2023</a:t>
            </a:fld>
            <a:endParaRPr lang="en-US"/>
          </a:p>
        </p:txBody>
      </p:sp>
      <p:sp>
        <p:nvSpPr>
          <p:cNvPr id="4" name="Slide Image Placeholder 3">
            <a:extLst>
              <a:ext uri="{FF2B5EF4-FFF2-40B4-BE49-F238E27FC236}">
                <a16:creationId xmlns:a16="http://schemas.microsoft.com/office/drawing/2014/main" id="{9B2BA892-94EC-43EC-9973-913F4B25D5F8}"/>
              </a:ext>
            </a:extLst>
          </p:cNvPr>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a:extLst>
              <a:ext uri="{FF2B5EF4-FFF2-40B4-BE49-F238E27FC236}">
                <a16:creationId xmlns:a16="http://schemas.microsoft.com/office/drawing/2014/main" id="{6FB2C14D-485C-4A5A-B03D-00025BCA610E}"/>
              </a:ext>
            </a:extLst>
          </p:cNvPr>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a:extLst>
              <a:ext uri="{FF2B5EF4-FFF2-40B4-BE49-F238E27FC236}">
                <a16:creationId xmlns:a16="http://schemas.microsoft.com/office/drawing/2014/main" id="{A95B9B3C-B429-4A27-AF04-9D312A259633}"/>
              </a:ext>
            </a:extLst>
          </p:cNvPr>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a:extLst>
              <a:ext uri="{FF2B5EF4-FFF2-40B4-BE49-F238E27FC236}">
                <a16:creationId xmlns:a16="http://schemas.microsoft.com/office/drawing/2014/main" id="{4211A9B8-1238-47A8-A579-47D001B8751D}"/>
              </a:ext>
            </a:extLst>
          </p:cNvPr>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E03EA5A-00B6-42D7-9D71-84A8FB551041}" type="slidenum">
              <a:rPr lang="en-US" smtClean="0"/>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68F317FF-CDED-4CE0-AC10-9F336B829346}" type="datetimeFigureOut">
              <a:rPr lang="en-US" smtClean="0"/>
              <a:t>1/15/2023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31812520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8F317FF-CDED-4CE0-AC10-9F336B829346}" type="datetimeFigureOut">
              <a:rPr lang="en-US" smtClean="0"/>
              <a:t>1/15/2023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33452646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8F317FF-CDED-4CE0-AC10-9F336B829346}" type="datetimeFigureOut">
              <a:rPr lang="en-US" smtClean="0"/>
              <a:t>1/15/2023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328794180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8F317FF-CDED-4CE0-AC10-9F336B829346}" type="datetimeFigureOut">
              <a:rPr lang="en-US" smtClean="0"/>
              <a:t>1/15/2023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19514609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68F317FF-CDED-4CE0-AC10-9F336B829346}" type="datetimeFigureOut">
              <a:rPr lang="en-US" smtClean="0"/>
              <a:t>1/15/2023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12463550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68F317FF-CDED-4CE0-AC10-9F336B829346}" type="datetimeFigureOut">
              <a:rPr lang="en-US" smtClean="0"/>
              <a:t>1/15/2023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16168706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68F317FF-CDED-4CE0-AC10-9F336B829346}" type="datetimeFigureOut">
              <a:rPr lang="en-US" smtClean="0"/>
              <a:t>1/15/2023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26027979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68F317FF-CDED-4CE0-AC10-9F336B829346}" type="datetimeFigureOut">
              <a:rPr lang="en-US" smtClean="0"/>
              <a:t>1/15/2023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31819869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F317FF-CDED-4CE0-AC10-9F336B829346}" type="datetimeFigureOut">
              <a:rPr lang="en-US" smtClean="0"/>
              <a:t>1/15/2023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8850610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68F317FF-CDED-4CE0-AC10-9F336B829346}" type="datetimeFigureOut">
              <a:rPr lang="en-US" smtClean="0"/>
              <a:t>1/15/2023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263267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68F317FF-CDED-4CE0-AC10-9F336B829346}" type="datetimeFigureOut">
              <a:rPr lang="en-US" smtClean="0"/>
              <a:t>1/15/2023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94438016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8F317FF-CDED-4CE0-AC10-9F336B829346}" type="datetimeFigureOut">
              <a:rPr lang="en-US" smtClean="0"/>
              <a:t>1/15/2023</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362BC2B-ADEB-48E0-BB97-86AF165896B0}" type="slidenum">
              <a:rPr lang="en-US" smtClean="0"/>
              <a:t>‹#›</a:t>
            </a:fld>
            <a:endParaRPr lang="en-US"/>
          </a:p>
        </p:txBody>
      </p:sp>
    </p:spTree>
    <p:extLst>
      <p:ext uri="{BB962C8B-B14F-4D97-AF65-F5344CB8AC3E}">
        <p14:creationId xmlns:p14="http://schemas.microsoft.com/office/powerpoint/2010/main" val="414617623"/>
      </p:ext>
    </p:extLst>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5905161-ACFE-473F-B752-4385E78467DD}"/>
              </a:ext>
            </a:extLst>
          </p:cNvPr>
          <p:cNvSpPr>
            <a:spLocks noGrp="1"/>
          </p:cNvSpPr>
          <p:nvPr>
            <p:ph type="ctrTitle"/>
          </p:nvPr>
        </p:nvSpPr>
        <p:spPr/>
        <p:txBody>
          <a:bodyPr/>
          <a:lstStyle/>
          <a:p>
            <a:r>
              <a:rPr lang="en-US" dirty="0"/>
              <a:t>Heuristics</a:t>
            </a:r>
          </a:p>
        </p:txBody>
      </p:sp>
      <p:sp>
        <p:nvSpPr>
          <p:cNvPr id="3" name="Subtitle 2">
            <a:extLst>
              <a:ext uri="{FF2B5EF4-FFF2-40B4-BE49-F238E27FC236}">
                <a16:creationId xmlns:a16="http://schemas.microsoft.com/office/drawing/2014/main" id="{AF95A1C1-175A-46AD-B941-54B3481E45AF}"/>
              </a:ext>
            </a:extLst>
          </p:cNvPr>
          <p:cNvSpPr>
            <a:spLocks noGrp="1"/>
          </p:cNvSpPr>
          <p:nvPr>
            <p:ph type="subTitle" idx="1"/>
          </p:nvPr>
        </p:nvSpPr>
        <p:spPr/>
        <p:txBody>
          <a:bodyPr/>
          <a:lstStyle/>
          <a:p>
            <a:r>
              <a:rPr lang="en-US" dirty="0"/>
              <a:t>Lab Section 9</a:t>
            </a:r>
          </a:p>
          <a:p>
            <a:endParaRPr lang="en-US" dirty="0"/>
          </a:p>
        </p:txBody>
      </p:sp>
    </p:spTree>
    <p:extLst>
      <p:ext uri="{BB962C8B-B14F-4D97-AF65-F5344CB8AC3E}">
        <p14:creationId xmlns:p14="http://schemas.microsoft.com/office/powerpoint/2010/main" val="133755320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a:xfrm>
            <a:off x="599994" y="424779"/>
            <a:ext cx="10515600" cy="352051"/>
          </a:xfrm>
        </p:spPr>
        <p:txBody>
          <a:bodyPr>
            <a:normAutofit fontScale="90000"/>
          </a:bodyPr>
          <a:lstStyle/>
          <a:p>
            <a:r>
              <a:rPr lang="en-US" sz="2800" b="1" dirty="0">
                <a:solidFill>
                  <a:schemeClr val="accent1"/>
                </a:solidFill>
                <a:effectLst/>
                <a:latin typeface="Arimo"/>
              </a:rPr>
              <a:t>Send, </a:t>
            </a:r>
            <a:r>
              <a:rPr lang="en-US" sz="2800" b="1" dirty="0" err="1">
                <a:solidFill>
                  <a:schemeClr val="accent1"/>
                </a:solidFill>
                <a:effectLst/>
                <a:latin typeface="Arimo"/>
              </a:rPr>
              <a:t>Recv</a:t>
            </a:r>
            <a:r>
              <a:rPr lang="en-US" sz="2800" b="1" dirty="0">
                <a:solidFill>
                  <a:schemeClr val="accent1"/>
                </a:solidFill>
                <a:effectLst/>
                <a:latin typeface="Arimo"/>
              </a:rPr>
              <a:t> </a:t>
            </a:r>
            <a:r>
              <a:rPr lang="en-US" sz="2800" b="1" dirty="0">
                <a:solidFill>
                  <a:schemeClr val="accent1"/>
                </a:solidFill>
              </a:rPr>
              <a:t>– call in Server and Client</a:t>
            </a:r>
            <a:endParaRPr lang="en-US" b="1" i="0" dirty="0">
              <a:solidFill>
                <a:schemeClr val="accent1"/>
              </a:solidFill>
              <a:effectLst/>
              <a:latin typeface="Google Sans"/>
            </a:endParaRPr>
          </a:p>
        </p:txBody>
      </p:sp>
      <p:sp>
        <p:nvSpPr>
          <p:cNvPr id="3" name="Content Placeholder 2">
            <a:extLst>
              <a:ext uri="{FF2B5EF4-FFF2-40B4-BE49-F238E27FC236}">
                <a16:creationId xmlns:a16="http://schemas.microsoft.com/office/drawing/2014/main" id="{D88056FF-A7FD-4A9C-B120-0E29A63180EC}"/>
              </a:ext>
            </a:extLst>
          </p:cNvPr>
          <p:cNvSpPr>
            <a:spLocks noGrp="1"/>
          </p:cNvSpPr>
          <p:nvPr>
            <p:ph idx="1"/>
          </p:nvPr>
        </p:nvSpPr>
        <p:spPr>
          <a:xfrm>
            <a:off x="341812" y="1083571"/>
            <a:ext cx="11508376" cy="5923769"/>
          </a:xfrm>
        </p:spPr>
        <p:txBody>
          <a:bodyPr>
            <a:noAutofit/>
          </a:bodyPr>
          <a:lstStyle/>
          <a:p>
            <a:pPr lvl="1" fontAlgn="base">
              <a:lnSpc>
                <a:spcPct val="170000"/>
              </a:lnSpc>
            </a:pPr>
            <a:r>
              <a:rPr lang="en-US" sz="1600" dirty="0">
                <a:latin typeface="Calibri (Body)"/>
              </a:rPr>
              <a:t>Once a connection is established, the application processes invoke the following two functions to send and receive data:</a:t>
            </a:r>
          </a:p>
          <a:p>
            <a:pPr lvl="1" fontAlgn="base">
              <a:lnSpc>
                <a:spcPct val="170000"/>
              </a:lnSpc>
            </a:pPr>
            <a:r>
              <a:rPr lang="en-US" sz="1600" dirty="0">
                <a:latin typeface="Calibri (Body)"/>
              </a:rPr>
              <a:t>send(),</a:t>
            </a:r>
            <a:r>
              <a:rPr lang="en-US" sz="1600" dirty="0" err="1">
                <a:latin typeface="Calibri (Body)"/>
              </a:rPr>
              <a:t>recv</a:t>
            </a:r>
            <a:r>
              <a:rPr lang="en-US" sz="1600" dirty="0">
                <a:latin typeface="Calibri (Body)"/>
              </a:rPr>
              <a:t>()</a:t>
            </a:r>
          </a:p>
          <a:p>
            <a:pPr lvl="1" fontAlgn="base">
              <a:lnSpc>
                <a:spcPct val="170000"/>
              </a:lnSpc>
            </a:pPr>
            <a:r>
              <a:rPr lang="en-US" sz="1600" dirty="0">
                <a:latin typeface="Calibri (Body)"/>
              </a:rPr>
              <a:t>The first operation sends the given message over the specified socket, while the second operation receives a message from the specified socket. By default, both send() and </a:t>
            </a:r>
            <a:r>
              <a:rPr lang="en-US" sz="1600" dirty="0" err="1">
                <a:latin typeface="Calibri (Body)"/>
              </a:rPr>
              <a:t>recv</a:t>
            </a:r>
            <a:r>
              <a:rPr lang="en-US" sz="1600" dirty="0">
                <a:latin typeface="Calibri (Body)"/>
              </a:rPr>
              <a:t>(), send and receive the data in bytes. Therefore, we need to encode/decode data when using these functions.</a:t>
            </a:r>
          </a:p>
          <a:p>
            <a:pPr lvl="1" fontAlgn="base">
              <a:lnSpc>
                <a:spcPct val="170000"/>
              </a:lnSpc>
            </a:pPr>
            <a:r>
              <a:rPr lang="en-US" sz="1600" dirty="0">
                <a:latin typeface="Calibri (Body)"/>
              </a:rPr>
              <a:t>While sending data, we can encode strings to bytes using the .encode() function, by default it will encode in UTF-8 (character encoding). Similarly, when receiving data, we can decode bytes to string using the .decode() function.</a:t>
            </a:r>
          </a:p>
          <a:p>
            <a:pPr lvl="2" fontAlgn="base">
              <a:lnSpc>
                <a:spcPct val="170000"/>
              </a:lnSpc>
            </a:pPr>
            <a:r>
              <a:rPr lang="en-US" sz="1600" dirty="0">
                <a:latin typeface="Calibri (Body)"/>
              </a:rPr>
              <a:t>txt = "My name is </a:t>
            </a:r>
            <a:r>
              <a:rPr lang="en-US" sz="1600" dirty="0" err="1">
                <a:latin typeface="Calibri (Body)"/>
              </a:rPr>
              <a:t>Ståle</a:t>
            </a:r>
            <a:r>
              <a:rPr lang="en-US" sz="1600" dirty="0">
                <a:latin typeface="Calibri (Body)"/>
              </a:rPr>
              <a:t>“ , x = </a:t>
            </a:r>
            <a:r>
              <a:rPr lang="en-US" sz="1600" dirty="0" err="1">
                <a:latin typeface="Calibri (Body)"/>
              </a:rPr>
              <a:t>txt.encode</a:t>
            </a:r>
            <a:r>
              <a:rPr lang="en-US" sz="1600" dirty="0">
                <a:latin typeface="Calibri (Body)"/>
              </a:rPr>
              <a:t>()</a:t>
            </a:r>
          </a:p>
          <a:p>
            <a:pPr lvl="3" fontAlgn="base">
              <a:lnSpc>
                <a:spcPct val="170000"/>
              </a:lnSpc>
            </a:pPr>
            <a:r>
              <a:rPr lang="en-US" sz="1600" dirty="0" err="1">
                <a:latin typeface="Calibri (Body)"/>
              </a:rPr>
              <a:t>b'My</a:t>
            </a:r>
            <a:r>
              <a:rPr lang="en-US" sz="1600" dirty="0">
                <a:latin typeface="Calibri (Body)"/>
              </a:rPr>
              <a:t> name is St\xc3\xe5le’</a:t>
            </a:r>
          </a:p>
          <a:p>
            <a:pPr lvl="2" fontAlgn="base">
              <a:lnSpc>
                <a:spcPct val="170000"/>
              </a:lnSpc>
            </a:pPr>
            <a:r>
              <a:rPr lang="en-US" sz="1600" dirty="0">
                <a:latin typeface="Calibri (Body)"/>
              </a:rPr>
              <a:t>y = </a:t>
            </a:r>
            <a:r>
              <a:rPr lang="en-US" sz="1600" dirty="0" err="1">
                <a:latin typeface="Calibri (Body)"/>
              </a:rPr>
              <a:t>x.decode</a:t>
            </a:r>
            <a:r>
              <a:rPr lang="en-US" sz="1600" dirty="0">
                <a:latin typeface="Calibri (Body)"/>
              </a:rPr>
              <a:t>()</a:t>
            </a:r>
          </a:p>
          <a:p>
            <a:pPr lvl="3" fontAlgn="base">
              <a:lnSpc>
                <a:spcPct val="170000"/>
              </a:lnSpc>
            </a:pPr>
            <a:r>
              <a:rPr lang="en-US" sz="1600" dirty="0">
                <a:latin typeface="Calibri (Body)"/>
              </a:rPr>
              <a:t>My name is </a:t>
            </a:r>
            <a:r>
              <a:rPr lang="en-US" sz="1600" dirty="0" err="1">
                <a:latin typeface="Calibri (Body)"/>
              </a:rPr>
              <a:t>Ståle</a:t>
            </a:r>
            <a:endParaRPr lang="en-US" sz="1600" dirty="0">
              <a:latin typeface="Calibri (Body)"/>
            </a:endParaRPr>
          </a:p>
        </p:txBody>
      </p:sp>
    </p:spTree>
    <p:extLst>
      <p:ext uri="{BB962C8B-B14F-4D97-AF65-F5344CB8AC3E}">
        <p14:creationId xmlns:p14="http://schemas.microsoft.com/office/powerpoint/2010/main" val="171026207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a:xfrm>
            <a:off x="787791" y="136525"/>
            <a:ext cx="10515600" cy="1325563"/>
          </a:xfrm>
        </p:spPr>
        <p:txBody>
          <a:bodyPr/>
          <a:lstStyle/>
          <a:p>
            <a:r>
              <a:rPr lang="en-US" dirty="0">
                <a:solidFill>
                  <a:schemeClr val="accent1"/>
                </a:solidFill>
                <a:latin typeface="Arial" panose="020B0604020202020204" pitchFamily="34" charset="0"/>
              </a:rPr>
              <a:t>Running Auction Project</a:t>
            </a: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596538" y="1331936"/>
            <a:ext cx="10998924" cy="5154566"/>
          </a:xfrm>
        </p:spPr>
        <p:txBody>
          <a:bodyPr>
            <a:normAutofit/>
          </a:bodyPr>
          <a:lstStyle/>
          <a:p>
            <a:r>
              <a:rPr lang="en-US" sz="1900" dirty="0"/>
              <a:t>Copy serverzmq.py and clientzmq.py into a new folder such as Auction</a:t>
            </a:r>
          </a:p>
          <a:p>
            <a:r>
              <a:rPr lang="en-US" sz="1900" dirty="0"/>
              <a:t>We will be playing with two bidders.</a:t>
            </a:r>
          </a:p>
          <a:p>
            <a:pPr lvl="1"/>
            <a:r>
              <a:rPr lang="en-US" sz="1900" dirty="0"/>
              <a:t>The number of bidders is determined by </a:t>
            </a:r>
            <a:r>
              <a:rPr lang="en-US" sz="1900" dirty="0" err="1"/>
              <a:t>numbidders</a:t>
            </a:r>
            <a:r>
              <a:rPr lang="en-US" sz="1900" dirty="0"/>
              <a:t> line in serverzmq.py.</a:t>
            </a:r>
          </a:p>
          <a:p>
            <a:pPr lvl="1"/>
            <a:r>
              <a:rPr lang="en-US" sz="1900" dirty="0"/>
              <a:t>This is currently set for 3 bidders (inspect serverzmq.py to see)</a:t>
            </a:r>
          </a:p>
          <a:p>
            <a:pPr lvl="2"/>
            <a:r>
              <a:rPr lang="en-US" sz="1900" dirty="0"/>
              <a:t>I have changed it to 2.</a:t>
            </a:r>
          </a:p>
          <a:p>
            <a:r>
              <a:rPr lang="en-US" sz="1900" dirty="0"/>
              <a:t>Open three terminal/command prompt windows and in each change the working directory to Auction (using cd ‘path’)</a:t>
            </a:r>
          </a:p>
          <a:p>
            <a:pPr lvl="1"/>
            <a:r>
              <a:rPr lang="en-US" sz="1900" dirty="0"/>
              <a:t>One terminal will be used to run the server process</a:t>
            </a:r>
          </a:p>
          <a:p>
            <a:pPr lvl="1"/>
            <a:r>
              <a:rPr lang="en-US" sz="1900" dirty="0"/>
              <a:t>Other two for running client processes.</a:t>
            </a:r>
          </a:p>
          <a:p>
            <a:r>
              <a:rPr lang="en-US" sz="1900" dirty="0"/>
              <a:t>In one terminal, run the server by executing the command:</a:t>
            </a:r>
          </a:p>
          <a:p>
            <a:pPr lvl="1"/>
            <a:r>
              <a:rPr lang="en-US" sz="1900" dirty="0"/>
              <a:t>python serverzmq.py</a:t>
            </a:r>
          </a:p>
          <a:p>
            <a:r>
              <a:rPr lang="en-US" sz="1900" dirty="0"/>
              <a:t>In other terminals, run the client process by executing in each:</a:t>
            </a:r>
          </a:p>
          <a:p>
            <a:pPr lvl="1"/>
            <a:r>
              <a:rPr lang="en-US" sz="1900" dirty="0"/>
              <a:t>python clientzmq.py</a:t>
            </a:r>
          </a:p>
          <a:p>
            <a:r>
              <a:rPr lang="en-US" sz="1900" dirty="0"/>
              <a:t>For mac, replace python with python3</a:t>
            </a:r>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11</a:t>
            </a:fld>
            <a:endParaRPr lang="en-US" dirty="0"/>
          </a:p>
        </p:txBody>
      </p:sp>
    </p:spTree>
    <p:extLst>
      <p:ext uri="{BB962C8B-B14F-4D97-AF65-F5344CB8AC3E}">
        <p14:creationId xmlns:p14="http://schemas.microsoft.com/office/powerpoint/2010/main" val="375197233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p:txBody>
          <a:bodyPr/>
          <a:lstStyle/>
          <a:p>
            <a:r>
              <a:rPr lang="en-US" dirty="0">
                <a:solidFill>
                  <a:schemeClr val="accent1"/>
                </a:solidFill>
                <a:latin typeface="Arial" panose="020B0604020202020204" pitchFamily="34" charset="0"/>
              </a:rPr>
              <a:t>End</a:t>
            </a:r>
          </a:p>
        </p:txBody>
      </p:sp>
    </p:spTree>
    <p:extLst>
      <p:ext uri="{BB962C8B-B14F-4D97-AF65-F5344CB8AC3E}">
        <p14:creationId xmlns:p14="http://schemas.microsoft.com/office/powerpoint/2010/main" val="28510642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a:xfrm>
            <a:off x="838200" y="216388"/>
            <a:ext cx="10515600" cy="1325563"/>
          </a:xfrm>
        </p:spPr>
        <p:txBody>
          <a:bodyPr/>
          <a:lstStyle/>
          <a:p>
            <a:r>
              <a:rPr lang="en-US" b="1" dirty="0">
                <a:solidFill>
                  <a:schemeClr val="accent1"/>
                </a:solidFill>
              </a:rPr>
              <a:t>Today’s Lab</a:t>
            </a:r>
          </a:p>
        </p:txBody>
      </p:sp>
      <p:sp>
        <p:nvSpPr>
          <p:cNvPr id="3" name="Content Placeholder 2">
            <a:extLst>
              <a:ext uri="{FF2B5EF4-FFF2-40B4-BE49-F238E27FC236}">
                <a16:creationId xmlns:a16="http://schemas.microsoft.com/office/drawing/2014/main" id="{D88056FF-A7FD-4A9C-B120-0E29A63180EC}"/>
              </a:ext>
            </a:extLst>
          </p:cNvPr>
          <p:cNvSpPr>
            <a:spLocks noGrp="1"/>
          </p:cNvSpPr>
          <p:nvPr>
            <p:ph idx="1"/>
          </p:nvPr>
        </p:nvSpPr>
        <p:spPr>
          <a:xfrm>
            <a:off x="838200" y="1431235"/>
            <a:ext cx="10515600" cy="5168348"/>
          </a:xfrm>
        </p:spPr>
        <p:txBody>
          <a:bodyPr>
            <a:normAutofit/>
          </a:bodyPr>
          <a:lstStyle/>
          <a:p>
            <a:r>
              <a:rPr lang="en-US" b="0" i="0" dirty="0">
                <a:effectLst/>
                <a:latin typeface="Calibri (Body)"/>
              </a:rPr>
              <a:t>We will explore:</a:t>
            </a:r>
          </a:p>
          <a:p>
            <a:r>
              <a:rPr lang="en-US" dirty="0">
                <a:latin typeface="Calibri (Body)"/>
              </a:rPr>
              <a:t>No assignment today</a:t>
            </a:r>
          </a:p>
          <a:p>
            <a:pPr lvl="1"/>
            <a:r>
              <a:rPr lang="en-US" b="0" i="0" dirty="0">
                <a:effectLst/>
                <a:latin typeface="Calibri (Body)"/>
              </a:rPr>
              <a:t>If you understand everything below and have run auction game code, you can leave</a:t>
            </a:r>
          </a:p>
          <a:p>
            <a:r>
              <a:rPr lang="en-US" dirty="0">
                <a:latin typeface="Calibri (Body)"/>
              </a:rPr>
              <a:t>Discuss Inter-process communication using sockets</a:t>
            </a:r>
          </a:p>
          <a:p>
            <a:r>
              <a:rPr lang="en-US" dirty="0">
                <a:latin typeface="Calibri (Body)"/>
              </a:rPr>
              <a:t>Introduce/install </a:t>
            </a:r>
            <a:r>
              <a:rPr lang="en-US" dirty="0" err="1">
                <a:latin typeface="Calibri (Body)"/>
              </a:rPr>
              <a:t>zeromq</a:t>
            </a:r>
            <a:endParaRPr lang="en-US" dirty="0">
              <a:latin typeface="Calibri (Body)"/>
            </a:endParaRPr>
          </a:p>
          <a:p>
            <a:r>
              <a:rPr lang="en-US" dirty="0">
                <a:latin typeface="Calibri (Body)"/>
              </a:rPr>
              <a:t>Go over the main functions of </a:t>
            </a:r>
            <a:r>
              <a:rPr lang="en-US" dirty="0" err="1">
                <a:latin typeface="Calibri (Body)"/>
              </a:rPr>
              <a:t>zeromq</a:t>
            </a:r>
            <a:r>
              <a:rPr lang="en-US" dirty="0">
                <a:latin typeface="Calibri (Body)"/>
              </a:rPr>
              <a:t> which are used in the Auction game</a:t>
            </a:r>
          </a:p>
          <a:p>
            <a:r>
              <a:rPr lang="en-US" dirty="0">
                <a:latin typeface="Calibri (Body)"/>
              </a:rPr>
              <a:t>Run Auction Project</a:t>
            </a:r>
          </a:p>
        </p:txBody>
      </p:sp>
    </p:spTree>
    <p:extLst>
      <p:ext uri="{BB962C8B-B14F-4D97-AF65-F5344CB8AC3E}">
        <p14:creationId xmlns:p14="http://schemas.microsoft.com/office/powerpoint/2010/main" val="202559634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p:txBody>
          <a:bodyPr/>
          <a:lstStyle/>
          <a:p>
            <a:r>
              <a:rPr lang="en-US" b="0" i="0" dirty="0">
                <a:solidFill>
                  <a:schemeClr val="accent1"/>
                </a:solidFill>
                <a:effectLst/>
                <a:latin typeface="Google Sans"/>
              </a:rPr>
              <a:t>IPC and Sockets </a:t>
            </a:r>
          </a:p>
        </p:txBody>
      </p:sp>
      <p:sp>
        <p:nvSpPr>
          <p:cNvPr id="3" name="Content Placeholder 2">
            <a:extLst>
              <a:ext uri="{FF2B5EF4-FFF2-40B4-BE49-F238E27FC236}">
                <a16:creationId xmlns:a16="http://schemas.microsoft.com/office/drawing/2014/main" id="{D88056FF-A7FD-4A9C-B120-0E29A63180EC}"/>
              </a:ext>
            </a:extLst>
          </p:cNvPr>
          <p:cNvSpPr>
            <a:spLocks noGrp="1"/>
          </p:cNvSpPr>
          <p:nvPr>
            <p:ph idx="1"/>
          </p:nvPr>
        </p:nvSpPr>
        <p:spPr>
          <a:xfrm>
            <a:off x="838200" y="1390242"/>
            <a:ext cx="10515600" cy="4462205"/>
          </a:xfrm>
        </p:spPr>
        <p:txBody>
          <a:bodyPr>
            <a:normAutofit/>
          </a:bodyPr>
          <a:lstStyle/>
          <a:p>
            <a:endParaRPr lang="en-US" sz="2400" b="0" i="0" dirty="0">
              <a:effectLst/>
              <a:latin typeface="Calibri (Body)"/>
            </a:endParaRPr>
          </a:p>
          <a:p>
            <a:r>
              <a:rPr lang="en-US" sz="2400" dirty="0">
                <a:latin typeface="Calibri (Body)"/>
              </a:rPr>
              <a:t>For communication between client and server in Auction, sockets are used.</a:t>
            </a:r>
          </a:p>
          <a:p>
            <a:pPr lvl="1"/>
            <a:r>
              <a:rPr lang="en-US" dirty="0">
                <a:latin typeface="Calibri (Body)"/>
              </a:rPr>
              <a:t>Client and server are both processes (programs in execution),</a:t>
            </a:r>
          </a:p>
          <a:p>
            <a:pPr lvl="2"/>
            <a:r>
              <a:rPr lang="en-US" sz="2400" dirty="0">
                <a:latin typeface="Calibri (Body)"/>
              </a:rPr>
              <a:t>Same program could result in multiple processes when executed multiple times </a:t>
            </a:r>
          </a:p>
          <a:p>
            <a:r>
              <a:rPr lang="en-US" sz="2400" b="0" i="0" dirty="0">
                <a:effectLst/>
                <a:latin typeface="Calibri (Body)"/>
              </a:rPr>
              <a:t>Inter Process communication (</a:t>
            </a:r>
            <a:r>
              <a:rPr lang="en-US" sz="2400" dirty="0">
                <a:latin typeface="Calibri (Body)"/>
              </a:rPr>
              <a:t>IPC) </a:t>
            </a:r>
            <a:r>
              <a:rPr lang="en-US" sz="2400" b="0" i="0" dirty="0">
                <a:effectLst/>
                <a:latin typeface="Calibri (Body)"/>
              </a:rPr>
              <a:t>through </a:t>
            </a:r>
            <a:r>
              <a:rPr lang="en-US" sz="2400" dirty="0">
                <a:latin typeface="Calibri (Body)"/>
              </a:rPr>
              <a:t>message passing using sockets </a:t>
            </a:r>
          </a:p>
          <a:p>
            <a:pPr lvl="1"/>
            <a:r>
              <a:rPr lang="en-US" b="0" i="0" dirty="0">
                <a:effectLst/>
                <a:latin typeface="Calibri (Body)"/>
              </a:rPr>
              <a:t>Enable Channel based (stream or datagrams/packets) communication, via Network Control Protocols (TCP/UDP), between</a:t>
            </a:r>
          </a:p>
          <a:p>
            <a:pPr lvl="2"/>
            <a:r>
              <a:rPr lang="en-US" sz="2400" b="0" i="0" dirty="0">
                <a:effectLst/>
                <a:latin typeface="Calibri (Body)"/>
              </a:rPr>
              <a:t>Processes on the same physical machine/device (host), or</a:t>
            </a:r>
          </a:p>
          <a:p>
            <a:pPr lvl="2"/>
            <a:r>
              <a:rPr lang="en-US" sz="2400" dirty="0">
                <a:latin typeface="Calibri (Body)"/>
              </a:rPr>
              <a:t>P</a:t>
            </a:r>
            <a:r>
              <a:rPr lang="en-US" sz="2400" b="0" i="0" dirty="0">
                <a:effectLst/>
                <a:latin typeface="Calibri (Body)"/>
              </a:rPr>
              <a:t>rocesses that can run on different hosts (machines)</a:t>
            </a:r>
          </a:p>
          <a:p>
            <a:pPr marL="457200" lvl="1" indent="0">
              <a:buNone/>
            </a:pPr>
            <a:endParaRPr lang="en-US" dirty="0">
              <a:solidFill>
                <a:srgbClr val="0E101A"/>
              </a:solidFill>
              <a:latin typeface="Arial" panose="020B0604020202020204" pitchFamily="34" charset="0"/>
            </a:endParaRPr>
          </a:p>
          <a:p>
            <a:pPr marL="0" indent="0">
              <a:buNone/>
            </a:pPr>
            <a:endParaRPr lang="en-US" sz="2200" dirty="0">
              <a:solidFill>
                <a:srgbClr val="0E101A"/>
              </a:solidFill>
              <a:latin typeface="Arial" panose="020B0604020202020204" pitchFamily="34" charset="0"/>
            </a:endParaRPr>
          </a:p>
          <a:p>
            <a:endParaRPr lang="en-US" dirty="0">
              <a:solidFill>
                <a:srgbClr val="0E101A"/>
              </a:solidFill>
              <a:latin typeface="Arial" panose="020B0604020202020204" pitchFamily="34" charset="0"/>
            </a:endParaRPr>
          </a:p>
        </p:txBody>
      </p:sp>
    </p:spTree>
    <p:extLst>
      <p:ext uri="{BB962C8B-B14F-4D97-AF65-F5344CB8AC3E}">
        <p14:creationId xmlns:p14="http://schemas.microsoft.com/office/powerpoint/2010/main" val="417148338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a:xfrm>
            <a:off x="667871" y="141007"/>
            <a:ext cx="10515600" cy="728569"/>
          </a:xfrm>
        </p:spPr>
        <p:txBody>
          <a:bodyPr/>
          <a:lstStyle/>
          <a:p>
            <a:r>
              <a:rPr lang="en-US" b="0" i="0" dirty="0">
                <a:solidFill>
                  <a:schemeClr val="accent1"/>
                </a:solidFill>
                <a:effectLst/>
                <a:latin typeface="Google Sans"/>
              </a:rPr>
              <a:t>Socket – Implementation</a:t>
            </a:r>
          </a:p>
        </p:txBody>
      </p:sp>
      <p:sp>
        <p:nvSpPr>
          <p:cNvPr id="3" name="Content Placeholder 2">
            <a:extLst>
              <a:ext uri="{FF2B5EF4-FFF2-40B4-BE49-F238E27FC236}">
                <a16:creationId xmlns:a16="http://schemas.microsoft.com/office/drawing/2014/main" id="{D88056FF-A7FD-4A9C-B120-0E29A63180EC}"/>
              </a:ext>
            </a:extLst>
          </p:cNvPr>
          <p:cNvSpPr>
            <a:spLocks noGrp="1"/>
          </p:cNvSpPr>
          <p:nvPr>
            <p:ph idx="1"/>
          </p:nvPr>
        </p:nvSpPr>
        <p:spPr>
          <a:xfrm>
            <a:off x="667871" y="1060263"/>
            <a:ext cx="10515600" cy="5656730"/>
          </a:xfrm>
        </p:spPr>
        <p:txBody>
          <a:bodyPr>
            <a:normAutofit fontScale="92500" lnSpcReduction="20000"/>
          </a:bodyPr>
          <a:lstStyle/>
          <a:p>
            <a:r>
              <a:rPr lang="en-US" sz="2400" b="0" i="0" dirty="0">
                <a:effectLst/>
                <a:latin typeface="Calibri (Body)"/>
              </a:rPr>
              <a:t>Sockets are just files. it's a way to talk to other computers using standard Unix file descriptors</a:t>
            </a:r>
          </a:p>
          <a:p>
            <a:r>
              <a:rPr lang="en-US" sz="2400" b="0" i="0" dirty="0">
                <a:effectLst/>
                <a:latin typeface="Calibri (Body)"/>
              </a:rPr>
              <a:t>A socket is a pseudo-file that represents a network connection </a:t>
            </a:r>
          </a:p>
          <a:p>
            <a:pPr lvl="1"/>
            <a:r>
              <a:rPr lang="en-US" b="0" i="0" dirty="0" err="1">
                <a:effectLst/>
                <a:latin typeface="Calibri (Body)"/>
              </a:rPr>
              <a:t>src-ip:port</a:t>
            </a:r>
            <a:r>
              <a:rPr lang="en-US" b="0" i="0" dirty="0">
                <a:effectLst/>
                <a:latin typeface="Calibri (Body)"/>
              </a:rPr>
              <a:t>----</a:t>
            </a:r>
            <a:r>
              <a:rPr lang="en-US" b="0" i="0" dirty="0" err="1">
                <a:effectLst/>
                <a:latin typeface="Calibri (Body)"/>
              </a:rPr>
              <a:t>dest-ip:port</a:t>
            </a:r>
            <a:r>
              <a:rPr lang="en-US" b="0" i="0" dirty="0">
                <a:effectLst/>
                <a:latin typeface="Calibri (Body)"/>
              </a:rPr>
              <a:t>. Ip to identify the machine in the network, port to </a:t>
            </a:r>
            <a:r>
              <a:rPr lang="en-US" b="0" i="0" dirty="0" err="1">
                <a:effectLst/>
                <a:latin typeface="Calibri (Body)"/>
              </a:rPr>
              <a:t>to</a:t>
            </a:r>
            <a:r>
              <a:rPr lang="en-US" b="0" i="0" dirty="0">
                <a:effectLst/>
                <a:latin typeface="Calibri (Body)"/>
              </a:rPr>
              <a:t> identify the process that needs to (consume the packet/write to pseudo-file)</a:t>
            </a:r>
          </a:p>
          <a:p>
            <a:pPr lvl="2"/>
            <a:r>
              <a:rPr lang="en-US" dirty="0"/>
              <a:t>A port number is a way to identify a specific process to which an internet or other network message is to be forwarded when it arrives at a server. All network-connected devices come equipped with standardized ports that have an assigned number. There are 65,535 port numbers, but not all are used. Restricted port numbers or well-known port numbers are reserved by prominent companies and range from 0 to 1023</a:t>
            </a:r>
            <a:endParaRPr lang="en-US" b="0" i="0" dirty="0">
              <a:effectLst/>
              <a:latin typeface="Calibri (Body)"/>
            </a:endParaRPr>
          </a:p>
          <a:p>
            <a:r>
              <a:rPr lang="en-US" sz="2400" b="0" i="0" dirty="0">
                <a:effectLst/>
                <a:latin typeface="Calibri (Body)"/>
              </a:rPr>
              <a:t>Once a socket/file has been created (identifying the other host and port), writes to that socket are turned into network packets that get sent out, and data received from the network can be read from the socket.</a:t>
            </a:r>
          </a:p>
          <a:p>
            <a:r>
              <a:rPr lang="en-US" sz="2400" dirty="0">
                <a:latin typeface="Calibri (Body)"/>
              </a:rPr>
              <a:t>we are able to read and write using the same socket/file because in </a:t>
            </a:r>
            <a:r>
              <a:rPr lang="en-US" sz="2400" b="0" i="0" dirty="0">
                <a:effectLst/>
                <a:latin typeface="Calibri (Body)"/>
              </a:rPr>
              <a:t>sockets, write is not just writing of bytes on a buffer, but also to send this bytes over the network, so </a:t>
            </a:r>
          </a:p>
          <a:p>
            <a:pPr marL="457200" lvl="1" indent="0">
              <a:buNone/>
            </a:pPr>
            <a:r>
              <a:rPr lang="en-US" b="0" i="0" dirty="0">
                <a:effectLst/>
                <a:latin typeface="Calibri (Body)"/>
              </a:rPr>
              <a:t>write in sockets means: </a:t>
            </a:r>
          </a:p>
          <a:p>
            <a:pPr lvl="1"/>
            <a:r>
              <a:rPr lang="en-US" b="0" i="0" dirty="0">
                <a:effectLst/>
                <a:latin typeface="Calibri (Body)"/>
              </a:rPr>
              <a:t>write bytes to pseudo file associated to connection</a:t>
            </a:r>
          </a:p>
          <a:p>
            <a:pPr lvl="1"/>
            <a:r>
              <a:rPr lang="en-US" b="0" i="0" dirty="0">
                <a:effectLst/>
                <a:latin typeface="Calibri (Body)"/>
              </a:rPr>
              <a:t>send bytes as packets </a:t>
            </a:r>
          </a:p>
          <a:p>
            <a:pPr lvl="1"/>
            <a:r>
              <a:rPr lang="en-US" b="0" i="0" dirty="0">
                <a:effectLst/>
                <a:latin typeface="Calibri (Body)"/>
              </a:rPr>
              <a:t>clear content from the file -&gt; </a:t>
            </a:r>
          </a:p>
          <a:p>
            <a:pPr lvl="1"/>
            <a:r>
              <a:rPr lang="en-US" b="0" i="0" dirty="0">
                <a:effectLst/>
                <a:latin typeface="Calibri (Body)"/>
              </a:rPr>
              <a:t>now file will be empty and could be used to receive bytes/ read operation on it. </a:t>
            </a:r>
            <a:endParaRPr lang="en-US" dirty="0">
              <a:latin typeface="Calibri (Body)"/>
            </a:endParaRPr>
          </a:p>
          <a:p>
            <a:endParaRPr lang="en-US" dirty="0">
              <a:solidFill>
                <a:srgbClr val="0E101A"/>
              </a:solidFill>
              <a:latin typeface="Arial" panose="020B0604020202020204" pitchFamily="34" charset="0"/>
            </a:endParaRPr>
          </a:p>
        </p:txBody>
      </p:sp>
    </p:spTree>
    <p:extLst>
      <p:ext uri="{BB962C8B-B14F-4D97-AF65-F5344CB8AC3E}">
        <p14:creationId xmlns:p14="http://schemas.microsoft.com/office/powerpoint/2010/main" val="87357978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p:txBody>
          <a:bodyPr/>
          <a:lstStyle/>
          <a:p>
            <a:r>
              <a:rPr lang="en-US" dirty="0">
                <a:solidFill>
                  <a:schemeClr val="accent1"/>
                </a:solidFill>
                <a:effectLst/>
                <a:latin typeface="Arimo"/>
              </a:rPr>
              <a:t>Socket</a:t>
            </a:r>
            <a:r>
              <a:rPr lang="en-US" dirty="0">
                <a:solidFill>
                  <a:schemeClr val="accent1"/>
                </a:solidFill>
              </a:rPr>
              <a:t> Characteristics</a:t>
            </a:r>
            <a:br>
              <a:rPr lang="en-US" dirty="0"/>
            </a:br>
            <a:endParaRPr lang="en-US" b="0" i="0" dirty="0">
              <a:solidFill>
                <a:srgbClr val="202124"/>
              </a:solidFill>
              <a:effectLst/>
              <a:latin typeface="Google Sans"/>
            </a:endParaRPr>
          </a:p>
        </p:txBody>
      </p:sp>
      <p:sp>
        <p:nvSpPr>
          <p:cNvPr id="3" name="Content Placeholder 2">
            <a:extLst>
              <a:ext uri="{FF2B5EF4-FFF2-40B4-BE49-F238E27FC236}">
                <a16:creationId xmlns:a16="http://schemas.microsoft.com/office/drawing/2014/main" id="{D88056FF-A7FD-4A9C-B120-0E29A63180EC}"/>
              </a:ext>
            </a:extLst>
          </p:cNvPr>
          <p:cNvSpPr>
            <a:spLocks noGrp="1"/>
          </p:cNvSpPr>
          <p:nvPr>
            <p:ph idx="1"/>
          </p:nvPr>
        </p:nvSpPr>
        <p:spPr>
          <a:xfrm>
            <a:off x="667871" y="1328993"/>
            <a:ext cx="10515600" cy="4366413"/>
          </a:xfrm>
        </p:spPr>
        <p:txBody>
          <a:bodyPr>
            <a:normAutofit/>
          </a:bodyPr>
          <a:lstStyle/>
          <a:p>
            <a:pPr fontAlgn="base">
              <a:lnSpc>
                <a:spcPct val="120000"/>
              </a:lnSpc>
            </a:pPr>
            <a:r>
              <a:rPr lang="en-US" sz="2400" dirty="0">
                <a:effectLst/>
                <a:latin typeface="Calibri (Body)"/>
                <a:cs typeface="Times New Roman" panose="02020603050405020304" pitchFamily="18" charset="0"/>
              </a:rPr>
              <a:t>Server Ip and port, mean address of source-socket remain constant once server process started</a:t>
            </a:r>
          </a:p>
          <a:p>
            <a:pPr fontAlgn="base">
              <a:lnSpc>
                <a:spcPct val="120000"/>
              </a:lnSpc>
            </a:pPr>
            <a:r>
              <a:rPr lang="en-US" sz="2400" dirty="0">
                <a:effectLst/>
                <a:latin typeface="Calibri (Body)"/>
                <a:cs typeface="Times New Roman" panose="02020603050405020304" pitchFamily="18" charset="0"/>
              </a:rPr>
              <a:t>Meaning over the lifetime of server process, server socket will continue to be accessed/communicate </a:t>
            </a:r>
            <a:r>
              <a:rPr lang="en-US" sz="2400" dirty="0">
                <a:latin typeface="Calibri (Body)"/>
                <a:cs typeface="Times New Roman" panose="02020603050405020304" pitchFamily="18" charset="0"/>
              </a:rPr>
              <a:t>with </a:t>
            </a:r>
            <a:r>
              <a:rPr lang="en-US" sz="2400" dirty="0">
                <a:effectLst/>
                <a:latin typeface="Calibri (Body)"/>
                <a:cs typeface="Times New Roman" panose="02020603050405020304" pitchFamily="18" charset="0"/>
              </a:rPr>
              <a:t>clients-processes using the same address</a:t>
            </a:r>
          </a:p>
          <a:p>
            <a:pPr fontAlgn="base">
              <a:lnSpc>
                <a:spcPct val="120000"/>
              </a:lnSpc>
            </a:pPr>
            <a:r>
              <a:rPr lang="en-US" sz="2400" dirty="0">
                <a:latin typeface="Calibri (Body)"/>
                <a:cs typeface="Times New Roman" panose="02020603050405020304" pitchFamily="18" charset="0"/>
              </a:rPr>
              <a:t>client process can not connect before the server binds to a specific port, and any attempt to connect will failed because the server process even if it is running is not identifiable via port, hence oblivious to client processes</a:t>
            </a:r>
            <a:endParaRPr lang="en-US" sz="2400" dirty="0">
              <a:effectLst/>
              <a:latin typeface="Calibri (Body)"/>
            </a:endParaRPr>
          </a:p>
          <a:p>
            <a:pPr lvl="1" fontAlgn="base">
              <a:lnSpc>
                <a:spcPct val="120000"/>
              </a:lnSpc>
            </a:pPr>
            <a:endParaRPr lang="en-US" sz="2200" dirty="0">
              <a:solidFill>
                <a:srgbClr val="444444"/>
              </a:solidFill>
              <a:effectLst/>
              <a:latin typeface="Arimo"/>
            </a:endParaRPr>
          </a:p>
          <a:p>
            <a:pPr fontAlgn="base"/>
            <a:endParaRPr lang="en-US" sz="2600" dirty="0">
              <a:solidFill>
                <a:srgbClr val="0E101A"/>
              </a:solidFill>
              <a:latin typeface="Arial" panose="020B0604020202020204" pitchFamily="34" charset="0"/>
            </a:endParaRPr>
          </a:p>
          <a:p>
            <a:endParaRPr lang="en-US" dirty="0">
              <a:solidFill>
                <a:srgbClr val="0E101A"/>
              </a:solidFill>
              <a:latin typeface="Arial" panose="020B0604020202020204" pitchFamily="34" charset="0"/>
            </a:endParaRPr>
          </a:p>
        </p:txBody>
      </p:sp>
    </p:spTree>
    <p:extLst>
      <p:ext uri="{BB962C8B-B14F-4D97-AF65-F5344CB8AC3E}">
        <p14:creationId xmlns:p14="http://schemas.microsoft.com/office/powerpoint/2010/main" val="244812742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a:xfrm>
            <a:off x="838200" y="365125"/>
            <a:ext cx="10515600" cy="396875"/>
          </a:xfrm>
        </p:spPr>
        <p:txBody>
          <a:bodyPr>
            <a:normAutofit fontScale="90000"/>
          </a:bodyPr>
          <a:lstStyle/>
          <a:p>
            <a:r>
              <a:rPr lang="en-US" sz="2500" b="1" dirty="0">
                <a:solidFill>
                  <a:schemeClr val="accent1"/>
                </a:solidFill>
                <a:latin typeface="Google Sans"/>
              </a:rPr>
              <a:t>Typical Flow of Connection oriented protocol through socket calls</a:t>
            </a:r>
            <a:endParaRPr lang="en-US" sz="2500" b="1" i="0" dirty="0">
              <a:solidFill>
                <a:schemeClr val="accent1"/>
              </a:solidFill>
              <a:effectLst/>
              <a:latin typeface="Google Sans"/>
            </a:endParaRPr>
          </a:p>
        </p:txBody>
      </p:sp>
      <p:sp>
        <p:nvSpPr>
          <p:cNvPr id="3" name="Content Placeholder 2">
            <a:extLst>
              <a:ext uri="{FF2B5EF4-FFF2-40B4-BE49-F238E27FC236}">
                <a16:creationId xmlns:a16="http://schemas.microsoft.com/office/drawing/2014/main" id="{D88056FF-A7FD-4A9C-B120-0E29A63180EC}"/>
              </a:ext>
            </a:extLst>
          </p:cNvPr>
          <p:cNvSpPr>
            <a:spLocks noGrp="1"/>
          </p:cNvSpPr>
          <p:nvPr>
            <p:ph idx="1"/>
          </p:nvPr>
        </p:nvSpPr>
        <p:spPr>
          <a:xfrm>
            <a:off x="712695" y="842682"/>
            <a:ext cx="10515600" cy="5943600"/>
          </a:xfrm>
        </p:spPr>
        <p:txBody>
          <a:bodyPr>
            <a:normAutofit/>
          </a:bodyPr>
          <a:lstStyle/>
          <a:p>
            <a:r>
              <a:rPr lang="en-US" dirty="0">
                <a:solidFill>
                  <a:srgbClr val="0E101A"/>
                </a:solidFill>
                <a:latin typeface="Arial" panose="020B0604020202020204" pitchFamily="34" charset="0"/>
              </a:rPr>
              <a:t>     </a:t>
            </a:r>
          </a:p>
          <a:p>
            <a:pPr marL="0" indent="0">
              <a:buNone/>
            </a:pPr>
            <a:endParaRPr lang="en-US" dirty="0">
              <a:solidFill>
                <a:srgbClr val="0E101A"/>
              </a:solidFill>
              <a:latin typeface="Arial" panose="020B0604020202020204" pitchFamily="34" charset="0"/>
            </a:endParaRPr>
          </a:p>
        </p:txBody>
      </p:sp>
      <p:pic>
        <p:nvPicPr>
          <p:cNvPr id="5" name="Picture 4">
            <a:extLst>
              <a:ext uri="{FF2B5EF4-FFF2-40B4-BE49-F238E27FC236}">
                <a16:creationId xmlns:a16="http://schemas.microsoft.com/office/drawing/2014/main" id="{06E5B9DD-7D63-4D98-9981-AA4433A1B126}"/>
              </a:ext>
            </a:extLst>
          </p:cNvPr>
          <p:cNvPicPr>
            <a:picLocks noChangeAspect="1"/>
          </p:cNvPicPr>
          <p:nvPr/>
        </p:nvPicPr>
        <p:blipFill>
          <a:blip r:embed="rId2"/>
          <a:stretch>
            <a:fillRect/>
          </a:stretch>
        </p:blipFill>
        <p:spPr>
          <a:xfrm>
            <a:off x="2868650" y="792251"/>
            <a:ext cx="6454699" cy="5273497"/>
          </a:xfrm>
          <a:prstGeom prst="rect">
            <a:avLst/>
          </a:prstGeom>
        </p:spPr>
      </p:pic>
    </p:spTree>
    <p:extLst>
      <p:ext uri="{BB962C8B-B14F-4D97-AF65-F5344CB8AC3E}">
        <p14:creationId xmlns:p14="http://schemas.microsoft.com/office/powerpoint/2010/main" val="66917349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a:solidFill>
                  <a:schemeClr val="accent1"/>
                </a:solidFill>
                <a:latin typeface="Arimo"/>
              </a:rPr>
              <a:t>ZMQ Introduction/Installation</a:t>
            </a:r>
            <a:endParaRPr lang="en-US" dirty="0">
              <a:solidFill>
                <a:schemeClr val="accent1"/>
              </a:solidFill>
            </a:endParaRP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661182" y="1491175"/>
            <a:ext cx="10692618" cy="4685788"/>
          </a:xfrm>
        </p:spPr>
        <p:txBody>
          <a:bodyPr>
            <a:normAutofit/>
          </a:bodyPr>
          <a:lstStyle/>
          <a:p>
            <a:r>
              <a:rPr lang="en-US" sz="2600" dirty="0" err="1"/>
              <a:t>ZeroMQ</a:t>
            </a:r>
            <a:r>
              <a:rPr lang="en-US" sz="2600" dirty="0"/>
              <a:t> (also spelled ØMQ, 0MQ or ZMQ) is a high-performance asynchronous messaging library, aimed at use in distributed or concurrent applications. It provides a message queue, but unlike message-oriented middleware, a </a:t>
            </a:r>
            <a:r>
              <a:rPr lang="en-US" sz="2600" dirty="0" err="1"/>
              <a:t>ZeroMQ</a:t>
            </a:r>
            <a:r>
              <a:rPr lang="en-US" sz="2600" dirty="0"/>
              <a:t> system can run without a dedicated message broker.</a:t>
            </a:r>
          </a:p>
          <a:p>
            <a:r>
              <a:rPr lang="en-US" sz="2600" dirty="0" err="1"/>
              <a:t>ZeroMQ</a:t>
            </a:r>
            <a:r>
              <a:rPr lang="en-US" sz="2600" dirty="0"/>
              <a:t> supports common messaging patterns (pub/sub, request/reply, client/server and others) over a variety of transports (TCP, in-process, inter-process, WebSocket and more), making inter-process messaging as simple as inter-thread messaging.</a:t>
            </a:r>
          </a:p>
          <a:p>
            <a:r>
              <a:rPr lang="en-US" sz="2600" dirty="0"/>
              <a:t>To install </a:t>
            </a:r>
            <a:r>
              <a:rPr lang="en-US" sz="2600" dirty="0" err="1"/>
              <a:t>ZeroMQ</a:t>
            </a:r>
            <a:r>
              <a:rPr lang="en-US" sz="2600" dirty="0"/>
              <a:t>:</a:t>
            </a:r>
          </a:p>
          <a:p>
            <a:pPr lvl="1"/>
            <a:r>
              <a:rPr lang="en-US" sz="2600" dirty="0"/>
              <a:t>pip install </a:t>
            </a:r>
            <a:r>
              <a:rPr lang="en-US" sz="2600" dirty="0" err="1"/>
              <a:t>pyzmq</a:t>
            </a:r>
            <a:endParaRPr lang="en-US" sz="2600" dirty="0"/>
          </a:p>
          <a:p>
            <a:pPr lvl="2"/>
            <a:r>
              <a:rPr lang="en-US" sz="2600" dirty="0"/>
              <a:t>Replace pip with pip3 for installation in max</a:t>
            </a:r>
          </a:p>
          <a:p>
            <a:endParaRPr lang="en-US" dirty="0"/>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7</a:t>
            </a:fld>
            <a:endParaRPr lang="en-US" dirty="0"/>
          </a:p>
        </p:txBody>
      </p:sp>
    </p:spTree>
    <p:extLst>
      <p:ext uri="{BB962C8B-B14F-4D97-AF65-F5344CB8AC3E}">
        <p14:creationId xmlns:p14="http://schemas.microsoft.com/office/powerpoint/2010/main" val="33698599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a:xfrm>
            <a:off x="838200" y="62754"/>
            <a:ext cx="10515600" cy="1325563"/>
          </a:xfrm>
        </p:spPr>
        <p:txBody>
          <a:bodyPr/>
          <a:lstStyle/>
          <a:p>
            <a:r>
              <a:rPr lang="en-US" dirty="0">
                <a:solidFill>
                  <a:schemeClr val="accent1"/>
                </a:solidFill>
                <a:effectLst/>
                <a:latin typeface="Arimo"/>
              </a:rPr>
              <a:t>ZMQ socket creation</a:t>
            </a:r>
            <a:endParaRPr lang="en-US" b="0" i="0" dirty="0">
              <a:solidFill>
                <a:srgbClr val="202124"/>
              </a:solidFill>
              <a:effectLst/>
              <a:latin typeface="Google Sans"/>
            </a:endParaRPr>
          </a:p>
        </p:txBody>
      </p:sp>
      <p:sp>
        <p:nvSpPr>
          <p:cNvPr id="3" name="Content Placeholder 2">
            <a:extLst>
              <a:ext uri="{FF2B5EF4-FFF2-40B4-BE49-F238E27FC236}">
                <a16:creationId xmlns:a16="http://schemas.microsoft.com/office/drawing/2014/main" id="{D88056FF-A7FD-4A9C-B120-0E29A63180EC}"/>
              </a:ext>
            </a:extLst>
          </p:cNvPr>
          <p:cNvSpPr>
            <a:spLocks noGrp="1"/>
          </p:cNvSpPr>
          <p:nvPr>
            <p:ph idx="1"/>
          </p:nvPr>
        </p:nvSpPr>
        <p:spPr>
          <a:xfrm>
            <a:off x="667871" y="1328993"/>
            <a:ext cx="10515600" cy="5466253"/>
          </a:xfrm>
        </p:spPr>
        <p:txBody>
          <a:bodyPr>
            <a:normAutofit/>
          </a:bodyPr>
          <a:lstStyle/>
          <a:p>
            <a:pPr marL="0" indent="0" fontAlgn="base">
              <a:lnSpc>
                <a:spcPct val="120000"/>
              </a:lnSpc>
              <a:buNone/>
            </a:pPr>
            <a:r>
              <a:rPr lang="en-US" sz="2400" dirty="0">
                <a:latin typeface="Calibri body"/>
              </a:rPr>
              <a:t>1. To create a Socket, first create a Context:</a:t>
            </a:r>
          </a:p>
          <a:p>
            <a:pPr lvl="1" fontAlgn="base">
              <a:lnSpc>
                <a:spcPct val="120000"/>
              </a:lnSpc>
            </a:pPr>
            <a:r>
              <a:rPr lang="en-US" dirty="0" err="1">
                <a:latin typeface="Calibri body"/>
              </a:rPr>
              <a:t>ctx</a:t>
            </a:r>
            <a:r>
              <a:rPr lang="en-US" dirty="0">
                <a:latin typeface="Calibri body"/>
              </a:rPr>
              <a:t> = </a:t>
            </a:r>
            <a:r>
              <a:rPr lang="en-US" dirty="0" err="1">
                <a:latin typeface="Calibri body"/>
              </a:rPr>
              <a:t>zmq.Context.instance</a:t>
            </a:r>
            <a:r>
              <a:rPr lang="en-US" dirty="0">
                <a:latin typeface="Calibri body"/>
              </a:rPr>
              <a:t>()</a:t>
            </a:r>
          </a:p>
          <a:p>
            <a:pPr lvl="2" fontAlgn="base">
              <a:lnSpc>
                <a:spcPct val="120000"/>
              </a:lnSpc>
            </a:pPr>
            <a:r>
              <a:rPr lang="en-US" sz="2400" dirty="0">
                <a:latin typeface="Calibri body"/>
              </a:rPr>
              <a:t>Context managers allow you to allocate and release resources precisely when you want to.</a:t>
            </a:r>
          </a:p>
          <a:p>
            <a:pPr marL="0" indent="0" fontAlgn="base">
              <a:lnSpc>
                <a:spcPct val="120000"/>
              </a:lnSpc>
              <a:buNone/>
            </a:pPr>
            <a:r>
              <a:rPr lang="en-US" sz="2400" dirty="0">
                <a:latin typeface="Calibri body"/>
              </a:rPr>
              <a:t>2. then call </a:t>
            </a:r>
            <a:r>
              <a:rPr lang="en-US" sz="2400" dirty="0" err="1">
                <a:latin typeface="Calibri body"/>
              </a:rPr>
              <a:t>ctx.socket</a:t>
            </a:r>
            <a:r>
              <a:rPr lang="en-US" sz="2400" dirty="0">
                <a:latin typeface="Calibri body"/>
              </a:rPr>
              <a:t>(</a:t>
            </a:r>
            <a:r>
              <a:rPr lang="en-US" sz="2400" dirty="0" err="1">
                <a:latin typeface="Calibri body"/>
              </a:rPr>
              <a:t>socket_type</a:t>
            </a:r>
            <a:r>
              <a:rPr lang="en-US" sz="2400" dirty="0">
                <a:latin typeface="Calibri body"/>
              </a:rPr>
              <a:t>):</a:t>
            </a:r>
          </a:p>
          <a:p>
            <a:pPr lvl="1" fontAlgn="base">
              <a:lnSpc>
                <a:spcPct val="120000"/>
              </a:lnSpc>
            </a:pPr>
            <a:r>
              <a:rPr lang="en-US" dirty="0">
                <a:latin typeface="Calibri body"/>
              </a:rPr>
              <a:t>socket = </a:t>
            </a:r>
            <a:r>
              <a:rPr lang="en-US" dirty="0" err="1">
                <a:latin typeface="Calibri body"/>
              </a:rPr>
              <a:t>ctx.socket</a:t>
            </a:r>
            <a:r>
              <a:rPr lang="en-US" dirty="0">
                <a:latin typeface="Calibri body"/>
              </a:rPr>
              <a:t>(</a:t>
            </a:r>
            <a:r>
              <a:rPr lang="en-US" dirty="0" err="1">
                <a:latin typeface="Calibri body"/>
              </a:rPr>
              <a:t>zmq.REQ</a:t>
            </a:r>
            <a:r>
              <a:rPr lang="en-US" dirty="0">
                <a:latin typeface="Calibri body"/>
              </a:rPr>
              <a:t>) </a:t>
            </a:r>
          </a:p>
          <a:p>
            <a:pPr lvl="2" fontAlgn="base">
              <a:lnSpc>
                <a:spcPct val="120000"/>
              </a:lnSpc>
            </a:pPr>
            <a:r>
              <a:rPr lang="en-US" sz="2400" dirty="0">
                <a:effectLst/>
                <a:latin typeface="Calibri body"/>
              </a:rPr>
              <a:t>REQ is for request sockets that we </a:t>
            </a:r>
            <a:r>
              <a:rPr lang="en-US" sz="2400" dirty="0">
                <a:latin typeface="Calibri body"/>
              </a:rPr>
              <a:t>will use in clients.</a:t>
            </a:r>
          </a:p>
          <a:p>
            <a:pPr lvl="1" fontAlgn="base">
              <a:lnSpc>
                <a:spcPct val="120000"/>
              </a:lnSpc>
            </a:pPr>
            <a:r>
              <a:rPr lang="en-US" dirty="0">
                <a:latin typeface="Calibri body"/>
              </a:rPr>
              <a:t>socket = </a:t>
            </a:r>
            <a:r>
              <a:rPr lang="en-US" dirty="0" err="1">
                <a:latin typeface="Calibri body"/>
              </a:rPr>
              <a:t>ctx.socket</a:t>
            </a:r>
            <a:r>
              <a:rPr lang="en-US" dirty="0">
                <a:latin typeface="Calibri body"/>
              </a:rPr>
              <a:t>(</a:t>
            </a:r>
            <a:r>
              <a:rPr lang="en-US" dirty="0" err="1">
                <a:latin typeface="Calibri body"/>
              </a:rPr>
              <a:t>zmq.REP</a:t>
            </a:r>
            <a:r>
              <a:rPr lang="en-US" dirty="0">
                <a:latin typeface="Calibri body"/>
              </a:rPr>
              <a:t>) </a:t>
            </a:r>
          </a:p>
          <a:p>
            <a:pPr lvl="2" fontAlgn="base">
              <a:lnSpc>
                <a:spcPct val="120000"/>
              </a:lnSpc>
            </a:pPr>
            <a:r>
              <a:rPr lang="en-US" sz="2400" dirty="0">
                <a:latin typeface="Calibri body"/>
              </a:rPr>
              <a:t>REP is for replying through the server socket.</a:t>
            </a:r>
          </a:p>
          <a:p>
            <a:pPr lvl="2" fontAlgn="base">
              <a:lnSpc>
                <a:spcPct val="120000"/>
              </a:lnSpc>
            </a:pPr>
            <a:endParaRPr lang="en-US" sz="1400" dirty="0">
              <a:effectLst/>
              <a:latin typeface="Arimo"/>
            </a:endParaRPr>
          </a:p>
          <a:p>
            <a:pPr fontAlgn="base"/>
            <a:endParaRPr lang="en-US" sz="2600" dirty="0">
              <a:solidFill>
                <a:srgbClr val="0E101A"/>
              </a:solidFill>
              <a:latin typeface="Arial" panose="020B0604020202020204" pitchFamily="34" charset="0"/>
            </a:endParaRPr>
          </a:p>
          <a:p>
            <a:endParaRPr lang="en-US" dirty="0">
              <a:solidFill>
                <a:srgbClr val="0E101A"/>
              </a:solidFill>
              <a:latin typeface="Arial" panose="020B0604020202020204" pitchFamily="34" charset="0"/>
            </a:endParaRPr>
          </a:p>
        </p:txBody>
      </p:sp>
    </p:spTree>
    <p:extLst>
      <p:ext uri="{BB962C8B-B14F-4D97-AF65-F5344CB8AC3E}">
        <p14:creationId xmlns:p14="http://schemas.microsoft.com/office/powerpoint/2010/main" val="427353517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a:xfrm>
            <a:off x="838200" y="62754"/>
            <a:ext cx="10515600" cy="1325563"/>
          </a:xfrm>
        </p:spPr>
        <p:txBody>
          <a:bodyPr/>
          <a:lstStyle/>
          <a:p>
            <a:r>
              <a:rPr lang="en-US" dirty="0">
                <a:solidFill>
                  <a:schemeClr val="accent1"/>
                </a:solidFill>
                <a:effectLst/>
                <a:latin typeface="Arimo"/>
              </a:rPr>
              <a:t>ZMQ socket bind/connect</a:t>
            </a:r>
            <a:endParaRPr lang="en-US" b="0" i="0" dirty="0">
              <a:solidFill>
                <a:srgbClr val="202124"/>
              </a:solidFill>
              <a:effectLst/>
              <a:latin typeface="Google Sans"/>
            </a:endParaRPr>
          </a:p>
        </p:txBody>
      </p:sp>
      <p:sp>
        <p:nvSpPr>
          <p:cNvPr id="3" name="Content Placeholder 2">
            <a:extLst>
              <a:ext uri="{FF2B5EF4-FFF2-40B4-BE49-F238E27FC236}">
                <a16:creationId xmlns:a16="http://schemas.microsoft.com/office/drawing/2014/main" id="{D88056FF-A7FD-4A9C-B120-0E29A63180EC}"/>
              </a:ext>
            </a:extLst>
          </p:cNvPr>
          <p:cNvSpPr>
            <a:spLocks noGrp="1"/>
          </p:cNvSpPr>
          <p:nvPr>
            <p:ph idx="1"/>
          </p:nvPr>
        </p:nvSpPr>
        <p:spPr>
          <a:xfrm>
            <a:off x="667871" y="1328993"/>
            <a:ext cx="10515600" cy="5466253"/>
          </a:xfrm>
        </p:spPr>
        <p:txBody>
          <a:bodyPr>
            <a:normAutofit fontScale="85000" lnSpcReduction="20000"/>
          </a:bodyPr>
          <a:lstStyle/>
          <a:p>
            <a:pPr fontAlgn="base">
              <a:lnSpc>
                <a:spcPct val="120000"/>
              </a:lnSpc>
            </a:pPr>
            <a:r>
              <a:rPr lang="en-US" sz="2400" dirty="0">
                <a:latin typeface="Calibri body"/>
              </a:rPr>
              <a:t>After socket creation, on the server side, we bind to a particular port/address.</a:t>
            </a:r>
          </a:p>
          <a:p>
            <a:pPr fontAlgn="base">
              <a:lnSpc>
                <a:spcPct val="120000"/>
              </a:lnSpc>
            </a:pPr>
            <a:r>
              <a:rPr lang="en-US" sz="2400" dirty="0">
                <a:latin typeface="Calibri body"/>
              </a:rPr>
              <a:t>We need to bind, so that the server process could be identified and reached at a specific address.</a:t>
            </a:r>
          </a:p>
          <a:p>
            <a:pPr lvl="1" fontAlgn="base">
              <a:lnSpc>
                <a:spcPct val="120000"/>
              </a:lnSpc>
            </a:pPr>
            <a:r>
              <a:rPr lang="en-US" sz="2000" dirty="0">
                <a:latin typeface="Calibri body"/>
              </a:rPr>
              <a:t>In our program, for the local server process, we will use the address of localhost: port</a:t>
            </a:r>
          </a:p>
          <a:p>
            <a:pPr lvl="1" fontAlgn="base">
              <a:lnSpc>
                <a:spcPct val="120000"/>
              </a:lnSpc>
            </a:pPr>
            <a:r>
              <a:rPr lang="en-US" sz="2000" dirty="0">
                <a:latin typeface="Calibri body"/>
              </a:rPr>
              <a:t>Where localhost is the loopback </a:t>
            </a:r>
            <a:r>
              <a:rPr lang="en-US" sz="2000" dirty="0" err="1">
                <a:latin typeface="Calibri body"/>
              </a:rPr>
              <a:t>ip</a:t>
            </a:r>
            <a:r>
              <a:rPr lang="en-US" sz="2000" dirty="0">
                <a:latin typeface="Calibri body"/>
              </a:rPr>
              <a:t> and port is any free arbitrary port.</a:t>
            </a:r>
          </a:p>
          <a:p>
            <a:pPr fontAlgn="base">
              <a:lnSpc>
                <a:spcPct val="120000"/>
              </a:lnSpc>
            </a:pPr>
            <a:r>
              <a:rPr lang="en-US" sz="2400" dirty="0">
                <a:latin typeface="Calibri body"/>
              </a:rPr>
              <a:t>Here is the corresponding code:</a:t>
            </a:r>
          </a:p>
          <a:p>
            <a:pPr lvl="1" fontAlgn="base">
              <a:lnSpc>
                <a:spcPct val="120000"/>
              </a:lnSpc>
            </a:pPr>
            <a:r>
              <a:rPr lang="fr-FR" sz="2000" dirty="0">
                <a:latin typeface="Calibri body"/>
              </a:rPr>
              <a:t>Port = “50018” </a:t>
            </a:r>
          </a:p>
          <a:p>
            <a:pPr lvl="1" fontAlgn="base">
              <a:lnSpc>
                <a:spcPct val="120000"/>
              </a:lnSpc>
            </a:pPr>
            <a:r>
              <a:rPr lang="fr-FR" sz="2000" dirty="0" err="1">
                <a:latin typeface="Calibri body"/>
              </a:rPr>
              <a:t>Socket.bind</a:t>
            </a:r>
            <a:r>
              <a:rPr lang="fr-FR" sz="2000" dirty="0">
                <a:latin typeface="Calibri body"/>
              </a:rPr>
              <a:t>(“</a:t>
            </a:r>
            <a:r>
              <a:rPr lang="fr-FR" sz="2000" dirty="0" err="1">
                <a:latin typeface="Calibri body"/>
              </a:rPr>
              <a:t>tcp</a:t>
            </a:r>
            <a:r>
              <a:rPr lang="fr-FR" sz="2000" dirty="0">
                <a:latin typeface="Calibri body"/>
              </a:rPr>
              <a:t>://*:%s” % port)</a:t>
            </a:r>
            <a:endParaRPr lang="en-US" sz="2400" dirty="0">
              <a:latin typeface="Calibri body"/>
            </a:endParaRPr>
          </a:p>
          <a:p>
            <a:pPr fontAlgn="base">
              <a:lnSpc>
                <a:spcPct val="120000"/>
              </a:lnSpc>
            </a:pPr>
            <a:r>
              <a:rPr lang="en-US" sz="2400" dirty="0">
                <a:latin typeface="Calibri body"/>
              </a:rPr>
              <a:t>After socket creation, on the client side, we connect to the server listening on a particular port/address.</a:t>
            </a:r>
          </a:p>
          <a:p>
            <a:pPr fontAlgn="base">
              <a:lnSpc>
                <a:spcPct val="120000"/>
              </a:lnSpc>
            </a:pPr>
            <a:r>
              <a:rPr lang="en-US" sz="2400" dirty="0">
                <a:latin typeface="Calibri body"/>
              </a:rPr>
              <a:t>We need to connect, so that client can establish communication with the particular server.</a:t>
            </a:r>
          </a:p>
          <a:p>
            <a:pPr lvl="1" fontAlgn="base">
              <a:lnSpc>
                <a:spcPct val="120000"/>
              </a:lnSpc>
            </a:pPr>
            <a:r>
              <a:rPr lang="en-US" sz="2000" dirty="0">
                <a:latin typeface="Calibri body"/>
              </a:rPr>
              <a:t>In our client program, we use the address/port of the server to identify and connect the client with the server</a:t>
            </a:r>
            <a:r>
              <a:rPr lang="en-US" sz="1600" dirty="0">
                <a:latin typeface="Calibri body"/>
              </a:rPr>
              <a:t>.</a:t>
            </a:r>
          </a:p>
          <a:p>
            <a:pPr fontAlgn="base">
              <a:lnSpc>
                <a:spcPct val="120000"/>
              </a:lnSpc>
            </a:pPr>
            <a:r>
              <a:rPr lang="en-US" sz="2400" dirty="0">
                <a:latin typeface="Calibri body"/>
              </a:rPr>
              <a:t>Here is the corresponding code:</a:t>
            </a:r>
          </a:p>
          <a:p>
            <a:pPr lvl="1" fontAlgn="base">
              <a:lnSpc>
                <a:spcPct val="120000"/>
              </a:lnSpc>
            </a:pPr>
            <a:r>
              <a:rPr lang="fr-FR" sz="2000" dirty="0">
                <a:latin typeface="Calibri body"/>
              </a:rPr>
              <a:t>port = "50018"</a:t>
            </a:r>
          </a:p>
          <a:p>
            <a:pPr lvl="1" fontAlgn="base">
              <a:lnSpc>
                <a:spcPct val="120000"/>
              </a:lnSpc>
            </a:pPr>
            <a:r>
              <a:rPr lang="fr-FR" sz="2000" dirty="0" err="1">
                <a:latin typeface="Calibri body"/>
              </a:rPr>
              <a:t>socket.connect</a:t>
            </a:r>
            <a:r>
              <a:rPr lang="fr-FR" sz="2000" dirty="0">
                <a:latin typeface="Calibri body"/>
              </a:rPr>
              <a:t> ("</a:t>
            </a:r>
            <a:r>
              <a:rPr lang="fr-FR" sz="2000" dirty="0" err="1">
                <a:latin typeface="Calibri body"/>
              </a:rPr>
              <a:t>tcp</a:t>
            </a:r>
            <a:r>
              <a:rPr lang="fr-FR" sz="2000" dirty="0">
                <a:latin typeface="Calibri body"/>
              </a:rPr>
              <a:t>://localhost:%s" % port)</a:t>
            </a:r>
            <a:endParaRPr lang="en-US" sz="1400" dirty="0">
              <a:effectLst/>
              <a:latin typeface="Arimo"/>
            </a:endParaRPr>
          </a:p>
          <a:p>
            <a:pPr fontAlgn="base"/>
            <a:endParaRPr lang="en-US" sz="2600" dirty="0">
              <a:solidFill>
                <a:srgbClr val="0E101A"/>
              </a:solidFill>
              <a:latin typeface="Arial" panose="020B0604020202020204" pitchFamily="34" charset="0"/>
            </a:endParaRPr>
          </a:p>
          <a:p>
            <a:endParaRPr lang="en-US" dirty="0">
              <a:solidFill>
                <a:srgbClr val="0E101A"/>
              </a:solidFill>
              <a:latin typeface="Arial" panose="020B0604020202020204" pitchFamily="34" charset="0"/>
            </a:endParaRPr>
          </a:p>
        </p:txBody>
      </p:sp>
    </p:spTree>
    <p:extLst>
      <p:ext uri="{BB962C8B-B14F-4D97-AF65-F5344CB8AC3E}">
        <p14:creationId xmlns:p14="http://schemas.microsoft.com/office/powerpoint/2010/main" val="679389600"/>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F46216B-77A9-411A-B9D3-5023FCB70208}"/>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1204</Words>
  <Application>Microsoft Office PowerPoint</Application>
  <PresentationFormat>Widescreen</PresentationFormat>
  <Paragraphs>95</Paragraphs>
  <Slides>12</Slides>
  <Notes>0</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12</vt:i4>
      </vt:variant>
    </vt:vector>
  </HeadingPairs>
  <TitlesOfParts>
    <vt:vector size="21" baseType="lpstr">
      <vt:lpstr>Arial</vt:lpstr>
      <vt:lpstr>Arimo</vt:lpstr>
      <vt:lpstr>Calibri</vt:lpstr>
      <vt:lpstr>Calibri (Body)</vt:lpstr>
      <vt:lpstr>Calibri body</vt:lpstr>
      <vt:lpstr>Calibri Light</vt:lpstr>
      <vt:lpstr>Google Sans</vt:lpstr>
      <vt:lpstr>Times New Roman</vt:lpstr>
      <vt:lpstr>Office Theme</vt:lpstr>
      <vt:lpstr>Heuristics</vt:lpstr>
      <vt:lpstr>Today’s Lab</vt:lpstr>
      <vt:lpstr>IPC and Sockets </vt:lpstr>
      <vt:lpstr>Socket – Implementation</vt:lpstr>
      <vt:lpstr>Socket Characteristics </vt:lpstr>
      <vt:lpstr>Typical Flow of Connection oriented protocol through socket calls</vt:lpstr>
      <vt:lpstr>ZMQ Introduction/Installation</vt:lpstr>
      <vt:lpstr>ZMQ socket creation</vt:lpstr>
      <vt:lpstr>ZMQ socket bind/connect</vt:lpstr>
      <vt:lpstr>Send, Recv – call in Server and Client</vt:lpstr>
      <vt:lpstr>Running Auction Project</vt:lpstr>
      <vt:lpstr>End</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2023-01-05T17:42:25Z</dcterms:created>
  <dcterms:modified xsi:type="dcterms:W3CDTF">2023-01-15T21:08:46Z</dcterms:modified>
</cp:coreProperties>
</file>